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handoutMasterIdLst>
    <p:handoutMasterId r:id="rId7"/>
  </p:handoutMasterIdLst>
  <p:sldIdLst>
    <p:sldId id="256" r:id="rId2"/>
    <p:sldId id="257" r:id="rId3"/>
    <p:sldId id="258" r:id="rId4"/>
    <p:sldId id="259" r:id="rId5"/>
  </p:sldIdLst>
  <p:sldSz cx="12192000" cy="6858000"/>
  <p:notesSz cx="6794500" cy="99314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1F4E79"/>
    <a:srgbClr val="009900"/>
    <a:srgbClr val="0099CC"/>
    <a:srgbClr val="D7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605" autoAdjust="0"/>
  </p:normalViewPr>
  <p:slideViewPr>
    <p:cSldViewPr snapToGrid="0">
      <p:cViewPr varScale="1">
        <p:scale>
          <a:sx n="73" d="100"/>
          <a:sy n="73" d="100"/>
        </p:scale>
        <p:origin x="102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A7D035AE-197A-4768-8BB4-EB903CD95EE3}" type="datetimeFigureOut">
              <a:rPr lang="da-DK" smtClean="0"/>
              <a:t>18-08-2023</a:t>
            </a:fld>
            <a:endParaRPr lang="da-DK"/>
          </a:p>
        </p:txBody>
      </p:sp>
      <p:sp>
        <p:nvSpPr>
          <p:cNvPr id="4" name="Pladsholder til sidefod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2BE3E4F-A2B0-46AB-A055-49F6498D7959}" type="slidenum">
              <a:rPr lang="da-DK" smtClean="0"/>
              <a:t>‹nr.›</a:t>
            </a:fld>
            <a:endParaRPr lang="da-DK"/>
          </a:p>
        </p:txBody>
      </p:sp>
    </p:spTree>
    <p:extLst>
      <p:ext uri="{BB962C8B-B14F-4D97-AF65-F5344CB8AC3E}">
        <p14:creationId xmlns:p14="http://schemas.microsoft.com/office/powerpoint/2010/main" val="2883795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292EE2A6-7755-4DFB-A1E0-6AC73F69B86B}" type="datetimeFigureOut">
              <a:rPr lang="da-DK" smtClean="0"/>
              <a:t>18-08-2023</a:t>
            </a:fld>
            <a:endParaRPr lang="da-DK"/>
          </a:p>
        </p:txBody>
      </p:sp>
      <p:sp>
        <p:nvSpPr>
          <p:cNvPr id="4" name="Pladsholder til slidebillede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91838CAC-2A59-4A73-B5B6-BFF58922B36E}" type="slidenum">
              <a:rPr lang="da-DK" smtClean="0"/>
              <a:t>‹nr.›</a:t>
            </a:fld>
            <a:endParaRPr lang="da-DK"/>
          </a:p>
        </p:txBody>
      </p:sp>
    </p:spTree>
    <p:extLst>
      <p:ext uri="{BB962C8B-B14F-4D97-AF65-F5344CB8AC3E}">
        <p14:creationId xmlns:p14="http://schemas.microsoft.com/office/powerpoint/2010/main" val="400337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64420C4-F8C7-468A-B641-044B7683AED0}" type="datetimeFigureOut">
              <a:rPr lang="da-DK" smtClean="0"/>
              <a:t>18-08-2023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347698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64420C4-F8C7-468A-B641-044B7683AED0}" type="datetimeFigureOut">
              <a:rPr lang="da-DK" smtClean="0"/>
              <a:t>18-08-2023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776490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64420C4-F8C7-468A-B641-044B7683AED0}" type="datetimeFigureOut">
              <a:rPr lang="da-DK" smtClean="0"/>
              <a:t>18-08-2023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79563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64420C4-F8C7-468A-B641-044B7683AED0}" type="datetimeFigureOut">
              <a:rPr lang="da-DK" smtClean="0"/>
              <a:t>18-08-2023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3766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F64420C4-F8C7-468A-B641-044B7683AED0}" type="datetimeFigureOut">
              <a:rPr lang="da-DK" smtClean="0"/>
              <a:t>18-08-2023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310228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F64420C4-F8C7-468A-B641-044B7683AED0}" type="datetimeFigureOut">
              <a:rPr lang="da-DK" smtClean="0"/>
              <a:t>18-08-2023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410255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F64420C4-F8C7-468A-B641-044B7683AED0}" type="datetimeFigureOut">
              <a:rPr lang="da-DK" smtClean="0"/>
              <a:t>18-08-2023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159478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F64420C4-F8C7-468A-B641-044B7683AED0}" type="datetimeFigureOut">
              <a:rPr lang="da-DK" smtClean="0"/>
              <a:t>18-08-2023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144341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64420C4-F8C7-468A-B641-044B7683AED0}" type="datetimeFigureOut">
              <a:rPr lang="da-DK" smtClean="0"/>
              <a:t>18-08-2023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187370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F64420C4-F8C7-468A-B641-044B7683AED0}" type="datetimeFigureOut">
              <a:rPr lang="da-DK" smtClean="0"/>
              <a:t>18-08-2023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338377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F64420C4-F8C7-468A-B641-044B7683AED0}" type="datetimeFigureOut">
              <a:rPr lang="da-DK" smtClean="0"/>
              <a:t>18-08-2023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374C395-A5F8-469D-8AFB-25C09C97437E}" type="slidenum">
              <a:rPr lang="da-DK" smtClean="0"/>
              <a:t>‹nr.›</a:t>
            </a:fld>
            <a:endParaRPr lang="da-DK"/>
          </a:p>
        </p:txBody>
      </p:sp>
    </p:spTree>
    <p:extLst>
      <p:ext uri="{BB962C8B-B14F-4D97-AF65-F5344CB8AC3E}">
        <p14:creationId xmlns:p14="http://schemas.microsoft.com/office/powerpoint/2010/main" val="189382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420C4-F8C7-468A-B641-044B7683AED0}" type="datetimeFigureOut">
              <a:rPr lang="da-DK" smtClean="0"/>
              <a:t>18-08-2023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4C395-A5F8-469D-8AFB-25C09C97437E}" type="slidenum">
              <a:rPr lang="da-DK" smtClean="0"/>
              <a:t>‹nr.›</a:t>
            </a:fld>
            <a:endParaRPr lang="da-DK"/>
          </a:p>
        </p:txBody>
      </p:sp>
    </p:spTree>
    <p:extLst>
      <p:ext uri="{BB962C8B-B14F-4D97-AF65-F5344CB8AC3E}">
        <p14:creationId xmlns:p14="http://schemas.microsoft.com/office/powerpoint/2010/main" val="817727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2">
            <a:extLst>
              <a:ext uri="{BEBA8EAE-BF5A-486C-A8C5-ECC9F3942E4B}">
                <a14:imgProps xmlns:a14="http://schemas.microsoft.com/office/drawing/2010/main">
                  <a14:imgLayer r:embed="rId3">
                    <a14:imgEffect>
                      <a14:brightnessContrast bright="-2000" contrast="2000"/>
                    </a14:imgEffect>
                  </a14:imgLayer>
                </a14:imgProps>
              </a:ext>
              <a:ext uri="{28A0092B-C50C-407E-A947-70E740481C1C}">
                <a14:useLocalDpi xmlns:a14="http://schemas.microsoft.com/office/drawing/2010/main" val="0"/>
              </a:ext>
            </a:extLst>
          </a:blip>
          <a:stretch>
            <a:fillRect/>
          </a:stretch>
        </p:blipFill>
        <p:spPr>
          <a:xfrm rot="60000">
            <a:off x="-192703" y="-124830"/>
            <a:ext cx="12624031" cy="7101018"/>
          </a:xfrm>
          <a:prstGeom prst="rect">
            <a:avLst/>
          </a:prstGeo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810" y="258214"/>
            <a:ext cx="2219864" cy="1163315"/>
          </a:xfrm>
          <a:prstGeom prst="rect">
            <a:avLst/>
          </a:prstGeom>
        </p:spPr>
      </p:pic>
      <p:sp>
        <p:nvSpPr>
          <p:cNvPr id="6" name="Tekstboks 3"/>
          <p:cNvSpPr txBox="1"/>
          <p:nvPr/>
        </p:nvSpPr>
        <p:spPr>
          <a:xfrm>
            <a:off x="6810703" y="5611827"/>
            <a:ext cx="5198759" cy="553998"/>
          </a:xfrm>
          <a:prstGeom prst="rect">
            <a:avLst/>
          </a:prstGeom>
          <a:solidFill>
            <a:srgbClr val="00457A">
              <a:alpha val="50000"/>
            </a:srgbClr>
          </a:solidFill>
        </p:spPr>
        <p:txBody>
          <a:bodyPr wrap="square">
            <a:spAutoFit/>
          </a:bodyPr>
          <a:lstStyle/>
          <a:p>
            <a:pPr lvl="0">
              <a:defRPr/>
            </a:pPr>
            <a:r>
              <a:rPr lang="da-DK" sz="3000" b="1" dirty="0" smtClean="0">
                <a:solidFill>
                  <a:schemeClr val="bg1"/>
                </a:solidFill>
                <a:latin typeface="Neo Sans" panose="020B0504020202020204" pitchFamily="34" charset="0"/>
              </a:rPr>
              <a:t>Borgerpuljen 2022 &amp; 2023</a:t>
            </a:r>
            <a:endParaRPr kumimoji="0" lang="da-DK" sz="3000" i="0" u="none" strike="noStrike" kern="1200" cap="none" spc="0" normalizeH="0" baseline="0" noProof="0" dirty="0">
              <a:ln>
                <a:noFill/>
              </a:ln>
              <a:solidFill>
                <a:schemeClr val="bg1"/>
              </a:solidFill>
              <a:effectLst/>
              <a:uLnTx/>
              <a:uFillTx/>
              <a:latin typeface="Neo Sans" panose="020B0504020202020204" pitchFamily="34" charset="0"/>
            </a:endParaRPr>
          </a:p>
        </p:txBody>
      </p:sp>
      <p:sp>
        <p:nvSpPr>
          <p:cNvPr id="7" name="Rektangel 6"/>
          <p:cNvSpPr/>
          <p:nvPr/>
        </p:nvSpPr>
        <p:spPr>
          <a:xfrm>
            <a:off x="609600" y="-496957"/>
            <a:ext cx="499533" cy="7434470"/>
          </a:xfrm>
          <a:prstGeom prst="rect">
            <a:avLst/>
          </a:prstGeom>
          <a:solidFill>
            <a:srgbClr val="00457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felt 7"/>
          <p:cNvSpPr txBox="1"/>
          <p:nvPr/>
        </p:nvSpPr>
        <p:spPr>
          <a:xfrm rot="16200000">
            <a:off x="-2634326" y="2542751"/>
            <a:ext cx="6987384" cy="430887"/>
          </a:xfrm>
          <a:prstGeom prst="rect">
            <a:avLst/>
          </a:prstGeom>
          <a:noFill/>
        </p:spPr>
        <p:txBody>
          <a:bodyPr wrap="square" rtlCol="0">
            <a:spAutoFit/>
          </a:bodyPr>
          <a:lstStyle/>
          <a:p>
            <a:pPr lvl="0" algn="ctr">
              <a:defRPr/>
            </a:pPr>
            <a:r>
              <a:rPr lang="da-DK" sz="2200" b="1" dirty="0" smtClean="0">
                <a:solidFill>
                  <a:prstClr val="white"/>
                </a:solidFill>
                <a:latin typeface="Neo Sans" panose="020B0504020202020204" pitchFamily="34" charset="0"/>
              </a:rPr>
              <a:t>Miljø og Natur</a:t>
            </a:r>
          </a:p>
        </p:txBody>
      </p:sp>
    </p:spTree>
    <p:extLst>
      <p:ext uri="{BB962C8B-B14F-4D97-AF65-F5344CB8AC3E}">
        <p14:creationId xmlns:p14="http://schemas.microsoft.com/office/powerpoint/2010/main" val="639979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accent1">
                <a:lumMod val="0"/>
                <a:lumOff val="100000"/>
                <a:alpha val="40000"/>
              </a:schemeClr>
            </a:gs>
            <a:gs pos="23900">
              <a:srgbClr val="D8E7F5"/>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latin typeface="Neo Sans" panose="020B0504020202020204" pitchFamily="34" charset="0"/>
              </a:rPr>
              <a:t>Borgerpuljens formål </a:t>
            </a:r>
            <a:endParaRPr lang="da-DK" dirty="0">
              <a:latin typeface="Neo Sans" panose="020B0504020202020204" pitchFamily="34" charset="0"/>
            </a:endParaRPr>
          </a:p>
        </p:txBody>
      </p:sp>
      <p:sp>
        <p:nvSpPr>
          <p:cNvPr id="3" name="Pladsholder til indhold 2"/>
          <p:cNvSpPr>
            <a:spLocks noGrp="1"/>
          </p:cNvSpPr>
          <p:nvPr>
            <p:ph idx="1"/>
          </p:nvPr>
        </p:nvSpPr>
        <p:spPr>
          <a:xfrm>
            <a:off x="838200" y="2650573"/>
            <a:ext cx="10515600" cy="2299114"/>
          </a:xfrm>
        </p:spPr>
        <p:txBody>
          <a:bodyPr>
            <a:normAutofit lnSpcReduction="10000"/>
          </a:bodyPr>
          <a:lstStyle/>
          <a:p>
            <a:pPr marL="0" indent="0">
              <a:buNone/>
            </a:pPr>
            <a:r>
              <a:rPr lang="da-DK" b="1" i="1" dirty="0" smtClean="0">
                <a:latin typeface="Neo Sans" panose="020B0504020202020204" pitchFamily="34" charset="0"/>
              </a:rPr>
              <a:t>Assens </a:t>
            </a:r>
            <a:r>
              <a:rPr lang="da-DK" b="1" i="1" dirty="0">
                <a:latin typeface="Neo Sans" panose="020B0504020202020204" pitchFamily="34" charset="0"/>
              </a:rPr>
              <a:t>Kommune ønsker </a:t>
            </a:r>
            <a:r>
              <a:rPr lang="da-DK" b="1" i="1" dirty="0" smtClean="0">
                <a:latin typeface="Neo Sans" panose="020B0504020202020204" pitchFamily="34" charset="0"/>
              </a:rPr>
              <a:t>med Borgerpuljen at </a:t>
            </a:r>
            <a:r>
              <a:rPr lang="da-DK" b="1" i="1" dirty="0">
                <a:latin typeface="Neo Sans" panose="020B0504020202020204" pitchFamily="34" charset="0"/>
              </a:rPr>
              <a:t>understøtte adgangen og brugen af det åbne </a:t>
            </a:r>
            <a:r>
              <a:rPr lang="da-DK" b="1" i="1" dirty="0" smtClean="0">
                <a:latin typeface="Neo Sans" panose="020B0504020202020204" pitchFamily="34" charset="0"/>
              </a:rPr>
              <a:t>land. Foreninger </a:t>
            </a:r>
            <a:r>
              <a:rPr lang="da-DK" b="1" i="1" dirty="0">
                <a:latin typeface="Neo Sans" panose="020B0504020202020204" pitchFamily="34" charset="0"/>
              </a:rPr>
              <a:t>og organisationer </a:t>
            </a:r>
            <a:r>
              <a:rPr lang="da-DK" b="1" i="1" dirty="0" smtClean="0">
                <a:latin typeface="Neo Sans" panose="020B0504020202020204" pitchFamily="34" charset="0"/>
              </a:rPr>
              <a:t>har i 2022 og 2023 kunne søge </a:t>
            </a:r>
            <a:r>
              <a:rPr lang="da-DK" b="1" i="1" dirty="0">
                <a:latin typeface="Neo Sans" panose="020B0504020202020204" pitchFamily="34" charset="0"/>
              </a:rPr>
              <a:t>om midler til udvikling af rekreative </a:t>
            </a:r>
            <a:r>
              <a:rPr lang="da-DK" b="1" i="1" dirty="0" smtClean="0">
                <a:latin typeface="Neo Sans" panose="020B0504020202020204" pitchFamily="34" charset="0"/>
              </a:rPr>
              <a:t>stier, forbedring af eksisterende stier og/eller </a:t>
            </a:r>
            <a:r>
              <a:rPr lang="da-DK" b="1" i="1" dirty="0">
                <a:latin typeface="Neo Sans" panose="020B0504020202020204" pitchFamily="34" charset="0"/>
              </a:rPr>
              <a:t>etablering af </a:t>
            </a:r>
            <a:r>
              <a:rPr lang="da-DK" b="1" i="1" dirty="0" smtClean="0">
                <a:latin typeface="Neo Sans" panose="020B0504020202020204" pitchFamily="34" charset="0"/>
              </a:rPr>
              <a:t>friluftsfaciliteter i tilknytning til etablerede stier. </a:t>
            </a: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4028" y="207708"/>
            <a:ext cx="2219864" cy="1163315"/>
          </a:xfrm>
          <a:prstGeom prst="rect">
            <a:avLst/>
          </a:prstGeom>
        </p:spPr>
      </p:pic>
    </p:spTree>
    <p:extLst>
      <p:ext uri="{BB962C8B-B14F-4D97-AF65-F5344CB8AC3E}">
        <p14:creationId xmlns:p14="http://schemas.microsoft.com/office/powerpoint/2010/main" val="1859648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26585"/>
            <a:ext cx="10515600" cy="1325563"/>
          </a:xfrm>
        </p:spPr>
        <p:txBody>
          <a:bodyPr/>
          <a:lstStyle/>
          <a:p>
            <a:r>
              <a:rPr lang="da-DK" dirty="0" smtClean="0">
                <a:latin typeface="Neo Sans" panose="020B0504020202020204" pitchFamily="34" charset="0"/>
              </a:rPr>
              <a:t>Borgerpuljen 2022</a:t>
            </a:r>
            <a:endParaRPr lang="da-DK" dirty="0">
              <a:latin typeface="Neo Sans" panose="020B0504020202020204" pitchFamily="34" charset="0"/>
            </a:endParaRPr>
          </a:p>
        </p:txBody>
      </p:sp>
      <p:sp>
        <p:nvSpPr>
          <p:cNvPr id="3" name="Pladsholder til indhold 2"/>
          <p:cNvSpPr>
            <a:spLocks noGrp="1"/>
          </p:cNvSpPr>
          <p:nvPr>
            <p:ph idx="1"/>
          </p:nvPr>
        </p:nvSpPr>
        <p:spPr>
          <a:xfrm>
            <a:off x="838200" y="928514"/>
            <a:ext cx="10515600" cy="4835180"/>
          </a:xfrm>
        </p:spPr>
        <p:txBody>
          <a:bodyPr>
            <a:noAutofit/>
          </a:bodyPr>
          <a:lstStyle/>
          <a:p>
            <a:pPr marL="0" indent="0">
              <a:buNone/>
            </a:pPr>
            <a:endParaRPr lang="da-DK" sz="1200" dirty="0" smtClean="0">
              <a:latin typeface="Neo Sans" panose="020B0504020202020204" pitchFamily="34" charset="0"/>
            </a:endParaRPr>
          </a:p>
          <a:p>
            <a:pPr marL="0" indent="0">
              <a:buNone/>
            </a:pPr>
            <a:r>
              <a:rPr lang="da-DK" sz="1200" dirty="0" smtClean="0">
                <a:latin typeface="Neo Sans" panose="020B0504020202020204" pitchFamily="34" charset="0"/>
              </a:rPr>
              <a:t>Der </a:t>
            </a:r>
            <a:r>
              <a:rPr lang="da-DK" sz="1200" dirty="0">
                <a:latin typeface="Neo Sans" panose="020B0504020202020204" pitchFamily="34" charset="0"/>
              </a:rPr>
              <a:t>blev i 2022 uddelt penge til 4 lokaler </a:t>
            </a:r>
            <a:r>
              <a:rPr lang="da-DK" sz="1200" dirty="0" smtClean="0">
                <a:latin typeface="Neo Sans" panose="020B0504020202020204" pitchFamily="34" charset="0"/>
              </a:rPr>
              <a:t>initiativer</a:t>
            </a:r>
          </a:p>
          <a:p>
            <a:pPr marL="0" indent="0">
              <a:buNone/>
            </a:pPr>
            <a:r>
              <a:rPr lang="da-DK" sz="1200" dirty="0">
                <a:latin typeface="Neo Sans" panose="020B0504020202020204" pitchFamily="34" charset="0"/>
              </a:rPr>
              <a:t>Puljens størrelse: 100.000 kr. </a:t>
            </a:r>
          </a:p>
          <a:p>
            <a:pPr marL="0" indent="0">
              <a:buNone/>
            </a:pPr>
            <a:endParaRPr lang="da-DK" sz="1200" dirty="0">
              <a:latin typeface="Neo Sans" panose="020B0504020202020204" pitchFamily="34" charset="0"/>
            </a:endParaRPr>
          </a:p>
          <a:p>
            <a:pPr marL="0" indent="0">
              <a:buNone/>
            </a:pPr>
            <a:r>
              <a:rPr lang="da-DK" sz="1200" b="1" dirty="0">
                <a:latin typeface="Neo Sans" panose="020B0504020202020204" pitchFamily="34" charset="0"/>
              </a:rPr>
              <a:t>Borgerforeningen Verninge og Omegn </a:t>
            </a:r>
            <a:r>
              <a:rPr lang="da-DK" sz="1200" b="1" dirty="0" smtClean="0">
                <a:latin typeface="Neo Sans" panose="020B0504020202020204" pitchFamily="34" charset="0"/>
              </a:rPr>
              <a:t>– shelter i Verninge Mose </a:t>
            </a:r>
            <a:endParaRPr lang="da-DK" sz="1200" dirty="0">
              <a:latin typeface="Neo Sans" panose="020B0504020202020204" pitchFamily="34" charset="0"/>
            </a:endParaRPr>
          </a:p>
          <a:p>
            <a:pPr marL="0" indent="0">
              <a:buNone/>
            </a:pPr>
            <a:r>
              <a:rPr lang="da-DK" sz="1200" i="1" dirty="0">
                <a:latin typeface="Neo Sans" panose="020B0504020202020204" pitchFamily="34" charset="0"/>
              </a:rPr>
              <a:t>”Verninge Mose er et populært sted at gå tur. </a:t>
            </a:r>
            <a:r>
              <a:rPr lang="da-DK" sz="1200" i="1" dirty="0" err="1">
                <a:latin typeface="Neo Sans" panose="020B0504020202020204" pitchFamily="34" charset="0"/>
              </a:rPr>
              <a:t>Shelteret</a:t>
            </a:r>
            <a:r>
              <a:rPr lang="da-DK" sz="1200" i="1" dirty="0">
                <a:latin typeface="Neo Sans" panose="020B0504020202020204" pitchFamily="34" charset="0"/>
              </a:rPr>
              <a:t> giver nye muligheder for gode oplevelser i naturen” - formand for Borgerforeningen Verninge og Omegn, Christine Jakobsen.</a:t>
            </a:r>
          </a:p>
          <a:p>
            <a:pPr marL="0" indent="0">
              <a:buNone/>
            </a:pPr>
            <a:r>
              <a:rPr lang="da-DK" sz="1200" dirty="0">
                <a:latin typeface="Neo Sans" panose="020B0504020202020204" pitchFamily="34" charset="0"/>
              </a:rPr>
              <a:t> </a:t>
            </a:r>
          </a:p>
          <a:p>
            <a:pPr marL="0" indent="0">
              <a:buNone/>
            </a:pPr>
            <a:r>
              <a:rPr lang="da-DK" sz="1200" b="1" dirty="0" smtClean="0">
                <a:latin typeface="Neo Sans" panose="020B0504020202020204" pitchFamily="34" charset="0"/>
              </a:rPr>
              <a:t>VivilSalbrovad – Etablering af sti langs Puge Mølle Å</a:t>
            </a:r>
            <a:endParaRPr lang="da-DK" sz="1200" dirty="0">
              <a:latin typeface="Neo Sans" panose="020B0504020202020204" pitchFamily="34" charset="0"/>
            </a:endParaRPr>
          </a:p>
          <a:p>
            <a:pPr marL="0" indent="0">
              <a:buNone/>
            </a:pPr>
            <a:r>
              <a:rPr lang="da-DK" sz="1200" i="1" dirty="0">
                <a:latin typeface="Neo Sans" panose="020B0504020202020204" pitchFamily="34" charset="0"/>
              </a:rPr>
              <a:t>”Nogle af dem der særligt får glæde af den stien ved Puge Mølle, og Puge Mølle Å er </a:t>
            </a:r>
            <a:r>
              <a:rPr lang="da-DK" sz="1200" i="1" dirty="0" err="1">
                <a:latin typeface="Neo Sans" panose="020B0504020202020204" pitchFamily="34" charset="0"/>
              </a:rPr>
              <a:t>Salbrovadskolens</a:t>
            </a:r>
            <a:r>
              <a:rPr lang="da-DK" sz="1200" i="1" dirty="0">
                <a:latin typeface="Neo Sans" panose="020B0504020202020204" pitchFamily="34" charset="0"/>
              </a:rPr>
              <a:t> elever, som nu kan få undervisning i både historie, idræt og teknik/miljø ved at gå en tur på stien. Herudover giver stien også en stor værdi for hele lokalmiljøet, som også kan benytte den” - bestyrelsesmedlem i </a:t>
            </a:r>
            <a:r>
              <a:rPr lang="da-DK" sz="1200" i="1" dirty="0" err="1">
                <a:latin typeface="Neo Sans" panose="020B0504020202020204" pitchFamily="34" charset="0"/>
              </a:rPr>
              <a:t>ViVilSalbrovad</a:t>
            </a:r>
            <a:r>
              <a:rPr lang="da-DK" sz="1200" i="1" dirty="0">
                <a:latin typeface="Neo Sans" panose="020B0504020202020204" pitchFamily="34" charset="0"/>
              </a:rPr>
              <a:t>, Hans Jørgen Stougaard.</a:t>
            </a:r>
          </a:p>
          <a:p>
            <a:pPr marL="0" indent="0">
              <a:buNone/>
            </a:pPr>
            <a:r>
              <a:rPr lang="da-DK" sz="1200" dirty="0">
                <a:latin typeface="Neo Sans" panose="020B0504020202020204" pitchFamily="34" charset="0"/>
              </a:rPr>
              <a:t> </a:t>
            </a:r>
            <a:r>
              <a:rPr lang="da-DK" sz="1200" b="1" dirty="0">
                <a:latin typeface="Neo Sans" panose="020B0504020202020204" pitchFamily="34" charset="0"/>
              </a:rPr>
              <a:t/>
            </a:r>
            <a:br>
              <a:rPr lang="da-DK" sz="1200" b="1" dirty="0">
                <a:latin typeface="Neo Sans" panose="020B0504020202020204" pitchFamily="34" charset="0"/>
              </a:rPr>
            </a:br>
            <a:r>
              <a:rPr lang="da-DK" sz="1200" b="1" dirty="0">
                <a:latin typeface="Neo Sans" panose="020B0504020202020204" pitchFamily="34" charset="0"/>
              </a:rPr>
              <a:t>Ørsbjerg </a:t>
            </a:r>
            <a:r>
              <a:rPr lang="da-DK" sz="1200" b="1" dirty="0" err="1" smtClean="0">
                <a:latin typeface="Neo Sans" panose="020B0504020202020204" pitchFamily="34" charset="0"/>
              </a:rPr>
              <a:t>Bylaug</a:t>
            </a:r>
            <a:r>
              <a:rPr lang="da-DK" sz="1200" b="1" dirty="0" smtClean="0">
                <a:latin typeface="Neo Sans" panose="020B0504020202020204" pitchFamily="34" charset="0"/>
              </a:rPr>
              <a:t> – opgradering af sti og udsigtspost </a:t>
            </a:r>
            <a:endParaRPr lang="da-DK" sz="1200" dirty="0">
              <a:latin typeface="Neo Sans" panose="020B0504020202020204" pitchFamily="34" charset="0"/>
            </a:endParaRPr>
          </a:p>
          <a:p>
            <a:pPr marL="0" indent="0">
              <a:buNone/>
            </a:pPr>
            <a:r>
              <a:rPr lang="da-DK" sz="1200" i="1" dirty="0">
                <a:latin typeface="Neo Sans" panose="020B0504020202020204" pitchFamily="34" charset="0"/>
              </a:rPr>
              <a:t>”Vores legeplads bliver brugt flittigt af bl.a. børnehaven, men der er stejle stier, som er blevet sikret med rækværk. Derudover er et bord-bænkesæt sat op på udsigtspladsen, så børn, voksne og de turister, der tager et stop, kan nyde madpakken med udsigt til Lillebælt” - formand for Ørsbjerg </a:t>
            </a:r>
            <a:r>
              <a:rPr lang="da-DK" sz="1200" i="1" dirty="0" err="1">
                <a:latin typeface="Neo Sans" panose="020B0504020202020204" pitchFamily="34" charset="0"/>
              </a:rPr>
              <a:t>Bylaug</a:t>
            </a:r>
            <a:r>
              <a:rPr lang="da-DK" sz="1200" i="1" dirty="0">
                <a:latin typeface="Neo Sans" panose="020B0504020202020204" pitchFamily="34" charset="0"/>
              </a:rPr>
              <a:t>, Jens </a:t>
            </a:r>
            <a:r>
              <a:rPr lang="da-DK" sz="1200" i="1" dirty="0" err="1">
                <a:latin typeface="Neo Sans" panose="020B0504020202020204" pitchFamily="34" charset="0"/>
              </a:rPr>
              <a:t>Kærsbøl</a:t>
            </a:r>
            <a:r>
              <a:rPr lang="da-DK" sz="1200" i="1" dirty="0">
                <a:latin typeface="Neo Sans" panose="020B0504020202020204" pitchFamily="34" charset="0"/>
              </a:rPr>
              <a:t>.</a:t>
            </a:r>
          </a:p>
          <a:p>
            <a:pPr marL="0" indent="0">
              <a:buNone/>
            </a:pPr>
            <a:r>
              <a:rPr lang="da-DK" sz="1200" dirty="0">
                <a:latin typeface="Neo Sans" panose="020B0504020202020204" pitchFamily="34" charset="0"/>
              </a:rPr>
              <a:t> </a:t>
            </a:r>
          </a:p>
          <a:p>
            <a:pPr marL="0" indent="0">
              <a:buNone/>
            </a:pPr>
            <a:r>
              <a:rPr lang="da-DK" sz="1200" b="1" dirty="0" err="1">
                <a:latin typeface="Neo Sans" panose="020B0504020202020204" pitchFamily="34" charset="0"/>
              </a:rPr>
              <a:t>Tommerupperne</a:t>
            </a:r>
            <a:r>
              <a:rPr lang="da-DK" sz="1200" b="1" dirty="0">
                <a:latin typeface="Neo Sans" panose="020B0504020202020204" pitchFamily="34" charset="0"/>
              </a:rPr>
              <a:t> </a:t>
            </a:r>
            <a:r>
              <a:rPr lang="da-DK" sz="1200" b="1" dirty="0" smtClean="0">
                <a:latin typeface="Neo Sans" panose="020B0504020202020204" pitchFamily="34" charset="0"/>
              </a:rPr>
              <a:t>Lokalråd  - opgradering af etableret stinetværk </a:t>
            </a:r>
            <a:endParaRPr lang="da-DK" sz="1200" dirty="0">
              <a:latin typeface="Neo Sans" panose="020B0504020202020204" pitchFamily="34" charset="0"/>
            </a:endParaRPr>
          </a:p>
          <a:p>
            <a:pPr marL="0" indent="0">
              <a:buNone/>
            </a:pPr>
            <a:r>
              <a:rPr lang="da-DK" sz="1200" i="1" dirty="0">
                <a:latin typeface="Neo Sans" panose="020B0504020202020204" pitchFamily="34" charset="0"/>
              </a:rPr>
              <a:t>”Vi har nogle stier rundt om </a:t>
            </a:r>
            <a:r>
              <a:rPr lang="da-DK" sz="1200" i="1" dirty="0" err="1">
                <a:latin typeface="Neo Sans" panose="020B0504020202020204" pitchFamily="34" charset="0"/>
              </a:rPr>
              <a:t>Tommerupperne</a:t>
            </a:r>
            <a:r>
              <a:rPr lang="da-DK" sz="1200" i="1" dirty="0">
                <a:latin typeface="Neo Sans" panose="020B0504020202020204" pitchFamily="34" charset="0"/>
              </a:rPr>
              <a:t>, hvor det er svært at finde vej. De er nu frisket op med bedre skilte. Samtidig er det muligt at forbinde stierne til de to nye rekreative områder Kirkebjergsøerne og Tallerupsøerne” - bestyrelsesformand for Tommeruppernes Lokalråd, Martin Winther-Gaasvig</a:t>
            </a:r>
            <a:r>
              <a:rPr lang="da-DK" sz="1200" i="1" dirty="0" smtClean="0">
                <a:latin typeface="Neo Sans" panose="020B0504020202020204" pitchFamily="34" charset="0"/>
              </a:rPr>
              <a:t>.</a:t>
            </a:r>
          </a:p>
          <a:p>
            <a:pPr marL="0" indent="0">
              <a:buNone/>
            </a:pPr>
            <a:endParaRPr lang="da-DK" sz="1200" dirty="0">
              <a:latin typeface="Neo Sans" panose="020B0504020202020204" pitchFamily="34" charset="0"/>
            </a:endParaRPr>
          </a:p>
          <a:p>
            <a:pPr marL="0" indent="0">
              <a:buNone/>
            </a:pPr>
            <a:endParaRPr lang="da-DK" sz="1200" dirty="0">
              <a:latin typeface="Neo Sans" panose="020B0504020202020204" pitchFamily="34" charset="0"/>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028" y="207708"/>
            <a:ext cx="2219864" cy="1163315"/>
          </a:xfrm>
          <a:prstGeom prst="rect">
            <a:avLst/>
          </a:prstGeom>
        </p:spPr>
      </p:pic>
    </p:spTree>
    <p:extLst>
      <p:ext uri="{BB962C8B-B14F-4D97-AF65-F5344CB8AC3E}">
        <p14:creationId xmlns:p14="http://schemas.microsoft.com/office/powerpoint/2010/main" val="1549411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26585"/>
            <a:ext cx="10515600" cy="1325563"/>
          </a:xfrm>
        </p:spPr>
        <p:txBody>
          <a:bodyPr/>
          <a:lstStyle/>
          <a:p>
            <a:r>
              <a:rPr lang="da-DK" dirty="0" smtClean="0">
                <a:latin typeface="Neo Sans" panose="020B0504020202020204" pitchFamily="34" charset="0"/>
              </a:rPr>
              <a:t>Borgerpuljen 2023</a:t>
            </a:r>
            <a:endParaRPr lang="da-DK" dirty="0">
              <a:latin typeface="Neo Sans" panose="020B0504020202020204" pitchFamily="34" charset="0"/>
            </a:endParaRPr>
          </a:p>
        </p:txBody>
      </p:sp>
      <p:sp>
        <p:nvSpPr>
          <p:cNvPr id="3" name="Pladsholder til indhold 2"/>
          <p:cNvSpPr>
            <a:spLocks noGrp="1"/>
          </p:cNvSpPr>
          <p:nvPr>
            <p:ph idx="1"/>
          </p:nvPr>
        </p:nvSpPr>
        <p:spPr>
          <a:xfrm>
            <a:off x="838200" y="1452146"/>
            <a:ext cx="10515600" cy="4835180"/>
          </a:xfrm>
        </p:spPr>
        <p:txBody>
          <a:bodyPr>
            <a:noAutofit/>
          </a:bodyPr>
          <a:lstStyle/>
          <a:p>
            <a:pPr marL="0" indent="0">
              <a:buNone/>
            </a:pPr>
            <a:endParaRPr lang="da-DK" sz="1200" dirty="0" smtClean="0">
              <a:latin typeface="Neo Sans" panose="020B0504020202020204" pitchFamily="34" charset="0"/>
            </a:endParaRPr>
          </a:p>
          <a:p>
            <a:pPr marL="0" indent="0">
              <a:buNone/>
            </a:pPr>
            <a:r>
              <a:rPr lang="da-DK" sz="1200" b="1" dirty="0" smtClean="0">
                <a:latin typeface="Neo Sans" panose="020B0504020202020204" pitchFamily="34" charset="0"/>
              </a:rPr>
              <a:t>Fordeling af borgerpulje til stier og rekreative faciliteter, 2023.</a:t>
            </a:r>
          </a:p>
          <a:p>
            <a:pPr marL="0" indent="0">
              <a:buNone/>
            </a:pPr>
            <a:r>
              <a:rPr lang="da-DK" sz="1200" dirty="0" smtClean="0">
                <a:latin typeface="Neo Sans" panose="020B0504020202020204" pitchFamily="34" charset="0"/>
              </a:rPr>
              <a:t>Puljens størrelse: 250.000 kr. </a:t>
            </a:r>
          </a:p>
          <a:p>
            <a:pPr marL="0" indent="0">
              <a:buNone/>
            </a:pPr>
            <a:r>
              <a:rPr lang="da-DK" sz="1200" dirty="0" smtClean="0">
                <a:latin typeface="Neo Sans" panose="020B0504020202020204" pitchFamily="34" charset="0"/>
              </a:rPr>
              <a:t>  </a:t>
            </a:r>
          </a:p>
          <a:p>
            <a:pPr marL="0" lvl="0" indent="0">
              <a:buNone/>
            </a:pPr>
            <a:r>
              <a:rPr lang="da-DK" sz="1200" b="1" dirty="0" smtClean="0">
                <a:latin typeface="Neo Sans" panose="020B0504020202020204" pitchFamily="34" charset="0"/>
              </a:rPr>
              <a:t>Haarby Lokalråd</a:t>
            </a:r>
            <a:r>
              <a:rPr lang="da-DK" sz="1200" dirty="0" smtClean="0">
                <a:latin typeface="Neo Sans" panose="020B0504020202020204" pitchFamily="34" charset="0"/>
              </a:rPr>
              <a:t>: Delvis finansiering til bålhytte i tilknytning til det kommende vådområde mellem Haarby og Strandby. </a:t>
            </a:r>
          </a:p>
          <a:p>
            <a:pPr marL="0" lvl="0" indent="0">
              <a:buNone/>
            </a:pPr>
            <a:r>
              <a:rPr lang="da-DK" sz="1200" b="1" dirty="0" smtClean="0">
                <a:latin typeface="Neo Sans" panose="020B0504020202020204" pitchFamily="34" charset="0"/>
              </a:rPr>
              <a:t>Landsbyens Hus i Jordløse</a:t>
            </a:r>
            <a:r>
              <a:rPr lang="da-DK" sz="1200" dirty="0" smtClean="0">
                <a:latin typeface="Neo Sans" panose="020B0504020202020204" pitchFamily="34" charset="0"/>
              </a:rPr>
              <a:t>: Afsluttende del-finansiering i puljen om oprettelse af 6 hytter til fri overnatning. </a:t>
            </a:r>
          </a:p>
          <a:p>
            <a:pPr marL="0" lvl="0" indent="0">
              <a:buNone/>
            </a:pPr>
            <a:r>
              <a:rPr lang="da-DK" sz="1200" b="1" dirty="0" smtClean="0">
                <a:latin typeface="Neo Sans" panose="020B0504020202020204" pitchFamily="34" charset="0"/>
              </a:rPr>
              <a:t>Skallebølle Beboerforening</a:t>
            </a:r>
            <a:r>
              <a:rPr lang="da-DK" sz="1200" dirty="0" smtClean="0">
                <a:latin typeface="Neo Sans" panose="020B0504020202020204" pitchFamily="34" charset="0"/>
              </a:rPr>
              <a:t>: Etablering af trampesti og formidling ved naturområde i Skallebølle. </a:t>
            </a:r>
          </a:p>
          <a:p>
            <a:pPr marL="0" lvl="0" indent="0">
              <a:buNone/>
            </a:pPr>
            <a:r>
              <a:rPr lang="da-DK" sz="1200" b="1" dirty="0" smtClean="0">
                <a:latin typeface="Neo Sans" panose="020B0504020202020204" pitchFamily="34" charset="0"/>
              </a:rPr>
              <a:t>Skydebjergforeningen</a:t>
            </a:r>
            <a:r>
              <a:rPr lang="da-DK" sz="1200" dirty="0" smtClean="0">
                <a:latin typeface="Neo Sans" panose="020B0504020202020204" pitchFamily="34" charset="0"/>
              </a:rPr>
              <a:t>: Oprettelse af sti/</a:t>
            </a:r>
            <a:r>
              <a:rPr lang="da-DK" sz="1200" dirty="0" err="1" smtClean="0">
                <a:latin typeface="Neo Sans" panose="020B0504020202020204" pitchFamily="34" charset="0"/>
              </a:rPr>
              <a:t>boardwalk</a:t>
            </a:r>
            <a:r>
              <a:rPr lang="da-DK" sz="1200" dirty="0" smtClean="0">
                <a:latin typeface="Neo Sans" panose="020B0504020202020204" pitchFamily="34" charset="0"/>
              </a:rPr>
              <a:t> i naturområde. </a:t>
            </a:r>
          </a:p>
          <a:p>
            <a:pPr marL="0" lvl="0" indent="0">
              <a:buNone/>
            </a:pPr>
            <a:r>
              <a:rPr lang="da-DK" sz="1200" b="1" dirty="0" smtClean="0">
                <a:latin typeface="Neo Sans" panose="020B0504020202020204" pitchFamily="34" charset="0"/>
              </a:rPr>
              <a:t>Tommeruppernes Lokalråd</a:t>
            </a:r>
            <a:r>
              <a:rPr lang="da-DK" sz="1200" dirty="0" smtClean="0">
                <a:latin typeface="Neo Sans" panose="020B0504020202020204" pitchFamily="34" charset="0"/>
              </a:rPr>
              <a:t>: Bordebænkesæt og græstag til fårehus ved Tallerupsøerne. </a:t>
            </a:r>
          </a:p>
          <a:p>
            <a:pPr marL="0" lvl="0" indent="0">
              <a:buNone/>
            </a:pPr>
            <a:r>
              <a:rPr lang="da-DK" sz="1200" b="1" dirty="0" smtClean="0">
                <a:latin typeface="Neo Sans" panose="020B0504020202020204" pitchFamily="34" charset="0"/>
              </a:rPr>
              <a:t>VivilSalbrovad</a:t>
            </a:r>
            <a:r>
              <a:rPr lang="da-DK" sz="1200" dirty="0" smtClean="0">
                <a:latin typeface="Neo Sans" panose="020B0504020202020204" pitchFamily="34" charset="0"/>
              </a:rPr>
              <a:t>: Midler til overgang over Puge Mølle Å i tilknytning til den </a:t>
            </a:r>
            <a:r>
              <a:rPr lang="da-DK" sz="1200" dirty="0" err="1" smtClean="0">
                <a:latin typeface="Neo Sans" panose="020B0504020202020204" pitchFamily="34" charset="0"/>
              </a:rPr>
              <a:t>nyanlagte</a:t>
            </a:r>
            <a:r>
              <a:rPr lang="da-DK" sz="1200" dirty="0" smtClean="0">
                <a:latin typeface="Neo Sans" panose="020B0504020202020204" pitchFamily="34" charset="0"/>
              </a:rPr>
              <a:t> sti rundt ved Puge Mølle. </a:t>
            </a:r>
          </a:p>
          <a:p>
            <a:pPr marL="0" indent="0">
              <a:buNone/>
            </a:pPr>
            <a:r>
              <a:rPr lang="da-DK" sz="1200" dirty="0" smtClean="0">
                <a:latin typeface="Neo Sans" panose="020B0504020202020204" pitchFamily="34" charset="0"/>
              </a:rPr>
              <a:t> </a:t>
            </a:r>
          </a:p>
          <a:p>
            <a:pPr marL="0" indent="0">
              <a:buNone/>
            </a:pPr>
            <a:r>
              <a:rPr lang="da-DK" sz="1200" dirty="0" smtClean="0">
                <a:latin typeface="Neo Sans" panose="020B0504020202020204" pitchFamily="34" charset="0"/>
              </a:rPr>
              <a:t>Der er meddelt afslag til: </a:t>
            </a:r>
          </a:p>
          <a:p>
            <a:pPr marL="0" lvl="0" indent="0">
              <a:buNone/>
            </a:pPr>
            <a:r>
              <a:rPr lang="da-DK" sz="1200" b="1" dirty="0" smtClean="0">
                <a:latin typeface="Neo Sans" panose="020B0504020202020204" pitchFamily="34" charset="0"/>
              </a:rPr>
              <a:t>Borgerforeningen Verninge og omegn</a:t>
            </a:r>
            <a:r>
              <a:rPr lang="da-DK" sz="1200" dirty="0" smtClean="0">
                <a:latin typeface="Neo Sans" panose="020B0504020202020204" pitchFamily="34" charset="0"/>
              </a:rPr>
              <a:t>: Midler til bålhytte/madpakkehytte i tilknytning til byggegrundene. </a:t>
            </a:r>
          </a:p>
          <a:p>
            <a:pPr marL="0" lvl="0" indent="0">
              <a:buNone/>
            </a:pPr>
            <a:r>
              <a:rPr lang="da-DK" sz="1200" b="1" dirty="0" smtClean="0">
                <a:latin typeface="Neo Sans" panose="020B0504020202020204" pitchFamily="34" charset="0"/>
              </a:rPr>
              <a:t>Aarup Lokalråd</a:t>
            </a:r>
            <a:r>
              <a:rPr lang="da-DK" sz="1200" dirty="0" smtClean="0">
                <a:latin typeface="Neo Sans" panose="020B0504020202020204" pitchFamily="34" charset="0"/>
              </a:rPr>
              <a:t>: Midler til rådgivning og konsulentbistand til udviklingsprojekt i Aarup med henblik på flere rekreative stier.</a:t>
            </a:r>
          </a:p>
          <a:p>
            <a:pPr marL="0" indent="0">
              <a:buNone/>
            </a:pPr>
            <a:endParaRPr lang="da-DK" sz="1200" dirty="0" smtClean="0">
              <a:latin typeface="Neo Sans" panose="020B0504020202020204" pitchFamily="34" charset="0"/>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663" y="207708"/>
            <a:ext cx="2219864" cy="1163315"/>
          </a:xfrm>
          <a:prstGeom prst="rect">
            <a:avLst/>
          </a:prstGeom>
        </p:spPr>
      </p:pic>
    </p:spTree>
    <p:extLst>
      <p:ext uri="{BB962C8B-B14F-4D97-AF65-F5344CB8AC3E}">
        <p14:creationId xmlns:p14="http://schemas.microsoft.com/office/powerpoint/2010/main" val="1388537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5345</TotalTime>
  <Words>475</Words>
  <Application>Microsoft Office PowerPoint</Application>
  <PresentationFormat>Widescreen</PresentationFormat>
  <Paragraphs>34</Paragraphs>
  <Slides>4</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vt:i4>
      </vt:variant>
    </vt:vector>
  </HeadingPairs>
  <TitlesOfParts>
    <vt:vector size="9" baseType="lpstr">
      <vt:lpstr>Arial</vt:lpstr>
      <vt:lpstr>Calibri</vt:lpstr>
      <vt:lpstr>Calibri Light</vt:lpstr>
      <vt:lpstr>Neo Sans</vt:lpstr>
      <vt:lpstr>Office-tema</vt:lpstr>
      <vt:lpstr>PowerPoint-præsentation</vt:lpstr>
      <vt:lpstr>Borgerpuljens formål </vt:lpstr>
      <vt:lpstr>Borgerpuljen 2022</vt:lpstr>
      <vt:lpstr>Borgerpuljen 2023</vt:lpstr>
    </vt:vector>
  </TitlesOfParts>
  <Company>Assens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Kim Walsted Knudsen</dc:creator>
  <cp:lastModifiedBy>Kim Walsted Knudsen</cp:lastModifiedBy>
  <cp:revision>212</cp:revision>
  <cp:lastPrinted>2019-12-17T14:17:06Z</cp:lastPrinted>
  <dcterms:created xsi:type="dcterms:W3CDTF">2019-12-09T09:04:40Z</dcterms:created>
  <dcterms:modified xsi:type="dcterms:W3CDTF">2023-08-18T13:14:02Z</dcterms:modified>
</cp:coreProperties>
</file>